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&#65279;<?xml version="1.0" encoding="utf-8"?><Relationships xmlns="http://schemas.openxmlformats.org/package/2006/relationships"><Relationship Type="http://schemas.openxmlformats.org/package/2006/relationships/metadata/core-properties" Target="docProps/core.xml" Id="rId3" /><Relationship Type="http://schemas.openxmlformats.org/package/2006/relationships/metadata/thumbnail" Target="docProps/thumbnail.jpeg" Id="rId2" /><Relationship Type="http://schemas.openxmlformats.org/officeDocument/2006/relationships/officeDocument" Target="ppt/presentation.xml" Id="rId1" /><Relationship Type="http://schemas.openxmlformats.org/officeDocument/2006/relationships/extended-properties" Target="docProps/app.xml" Id="rId4" /><Relationship Type="http://schemas.microsoft.com/office/2006/relationships/txt" Target="/udata/data.dat" Id="R358c350d1a5b4841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98" r:id="rId10"/>
    <p:sldId id="297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883" autoAdjust="0"/>
  </p:normalViewPr>
  <p:slideViewPr>
    <p:cSldViewPr snapToGrid="0">
      <p:cViewPr varScale="1">
        <p:scale>
          <a:sx n="74" d="100"/>
          <a:sy n="74" d="100"/>
        </p:scale>
        <p:origin x="35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67.wmf"/><Relationship Id="rId1" Type="http://schemas.openxmlformats.org/officeDocument/2006/relationships/image" Target="../media/image6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4" Type="http://schemas.openxmlformats.org/officeDocument/2006/relationships/image" Target="../media/image4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wmf"/><Relationship Id="rId1" Type="http://schemas.openxmlformats.org/officeDocument/2006/relationships/image" Target="../media/image51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58.wmf"/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wmf"/><Relationship Id="rId2" Type="http://schemas.openxmlformats.org/officeDocument/2006/relationships/image" Target="../media/image61.wmf"/><Relationship Id="rId1" Type="http://schemas.openxmlformats.org/officeDocument/2006/relationships/image" Target="../media/image60.wmf"/><Relationship Id="rId4" Type="http://schemas.openxmlformats.org/officeDocument/2006/relationships/image" Target="../media/image63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98F872-2514-444B-8EBF-84EA81E99E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DF6C89B-B614-4FEA-A559-64CD023DDE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76AB145-12D6-4C51-936D-57BEE3718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3258BE-5299-4257-8509-C71960E174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DE5D47-709D-43C8-9CF8-8D4828374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993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400AEE-FC55-4CA5-AAC5-20478944B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858BDB-05FF-475E-AC28-4EC90F93A4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0DF01F-64D1-4A7E-9295-18220AAAE7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73FAB-42A4-4942-91C1-B57A9B73ED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8545BC-BF7C-409D-B9DC-A71E856FE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29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693941-0B39-400A-AFA6-FAF7E6326E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F539EE2-84B5-4FB6-A289-F95199241A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415DF1-6D39-471F-8FF5-F95B7249B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BD00D6-671D-4F94-AC8C-DDCB4A1AEB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C14239-073A-47D1-8779-EAA6883FF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153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E1530-7DB1-481B-948D-3E2F72672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3BE3FC-4431-48CF-B702-DF1360986D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65C8BE-9E08-4825-BA96-9FEBA4A16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9042DC-308D-412F-9AE5-AE4356A42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8829DA-CAAC-471A-AF68-0E0DD9174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28270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94B212-C570-4F02-AB79-18EDC54356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E5653E-BFD3-4B41-BE93-903FC9EBFE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6CD632-F212-4F66-AE96-58E7B4FF6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AF9B1A-1153-4F78-97E9-9FCCBC80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92DF39-72B7-434C-B931-E6DC8C819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250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B47B43-2F88-43B5-BEBE-ACA6C4119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B267EE-F7D2-4EE6-B4AF-BE80859FD0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47C1DBF-089F-4E23-B5A8-09015F2335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799833-DA9C-47F0-9FDB-91AFD329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1BE1CE-4892-435B-A048-5D3CFD7C1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93FB23-6670-486C-870D-AEF28977CD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4244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C627C5-1364-4D6E-8D29-16C6ADA3F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A8D2C8D-DCD7-4F5D-9B06-4CAAB52AF1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62EC68B-2F17-4D5D-BA55-FE0F4FBFFE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67E2026-AF18-48E0-8203-8B47321D42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10A4F3F-3340-4D73-8C67-5DB7D2259E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6CDE76D-FFA0-46EF-A767-A8D936755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921EA52-D0C1-40ED-BCA4-79E519128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27F8F34-19C8-4E5F-A5CC-F8C1E7EB9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1261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8FAC10-0D1A-4FE1-B6E5-7900CFEAA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3D00943-5C33-43CF-9D2A-2DCB6A3BB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D88A18-494E-42D4-AB00-548C71C93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009827-E13D-400A-8181-AF4718D3B5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0618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2080A3E-6E96-46DE-A9CD-7A9DA8EFE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37D0485-D486-4339-9986-BBD5A7D25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EB8FFC-0AF0-40B7-BA44-25A1287E2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22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B9FD4A-3823-41BB-9DAD-95CEF51D0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4877DA-4AAD-4C52-947E-8B4BFA10FB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487A328-A72D-4279-A389-42BB2E8D5F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CA5B961-49F3-4043-9345-DB9DA5CE3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5B2AAA-CA01-468E-9779-D48BA8DCAD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F5E0F0-F8C1-41E6-9774-A1FCAEF1D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2015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240C68-3AAB-40AB-8F0F-67FE43B6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A2297D-5855-4FC9-BD02-64F6D62651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D65A3D-E092-4FB1-827A-6A364030E5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589CD3-3113-480C-A6C8-6807A316C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FD40DD9-5888-4E42-BA48-5DD4EA4D23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C3BEFF2-CDC6-478B-9B89-74304963C0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052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26F3C1-4033-492A-8490-26652455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061E1F-D04D-4E50-8369-7B6DD85AF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A529AD-B0BE-490A-BDC9-A4FE86119C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2710F-F9C8-4C98-A055-FE7163617D1B}" type="datetimeFigureOut">
              <a:rPr lang="zh-CN" altLang="en-US" smtClean="0"/>
              <a:t>2018/5/28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1C398C-E1FF-4587-92C8-28C23560213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CCFE3A-E3EE-48AA-A4BB-9FA16FF76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5F26A2-CFE9-44B4-9422-DD3A677F8F9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957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3" Type="http://schemas.openxmlformats.org/officeDocument/2006/relationships/image" Target="../media/image37.png"/><Relationship Id="rId7" Type="http://schemas.openxmlformats.org/officeDocument/2006/relationships/oleObject" Target="../embeddings/oleObject3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41.wmf"/><Relationship Id="rId4" Type="http://schemas.openxmlformats.org/officeDocument/2006/relationships/image" Target="../media/image38.png"/><Relationship Id="rId9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3.w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wmf"/><Relationship Id="rId3" Type="http://schemas.openxmlformats.org/officeDocument/2006/relationships/image" Target="../media/image46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4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9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image" Target="../media/image50.png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1.w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wmf"/><Relationship Id="rId3" Type="http://schemas.openxmlformats.org/officeDocument/2006/relationships/image" Target="../media/image26.png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56.wmf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8.wmf"/><Relationship Id="rId4" Type="http://schemas.openxmlformats.org/officeDocument/2006/relationships/image" Target="../media/image55.png"/><Relationship Id="rId9" Type="http://schemas.openxmlformats.org/officeDocument/2006/relationships/oleObject" Target="../embeddings/oleObject15.bin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wmf"/><Relationship Id="rId3" Type="http://schemas.openxmlformats.org/officeDocument/2006/relationships/image" Target="../media/image55.png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6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62.wmf"/><Relationship Id="rId4" Type="http://schemas.openxmlformats.org/officeDocument/2006/relationships/image" Target="../media/image26.png"/><Relationship Id="rId9" Type="http://schemas.openxmlformats.org/officeDocument/2006/relationships/oleObject" Target="../embeddings/oleObject18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9.png"/><Relationship Id="rId7" Type="http://schemas.openxmlformats.org/officeDocument/2006/relationships/image" Target="../media/image6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21.bin"/><Relationship Id="rId5" Type="http://schemas.openxmlformats.org/officeDocument/2006/relationships/image" Target="../media/image66.wmf"/><Relationship Id="rId4" Type="http://schemas.openxmlformats.org/officeDocument/2006/relationships/oleObject" Target="../embeddings/oleObject20.bin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A0248B-9FA7-4D78-B4C9-9D6487244C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" y="53668"/>
            <a:ext cx="11074400" cy="675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4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CA1654-685B-4E42-8CD1-7941FB200F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" y="538094"/>
            <a:ext cx="1889858" cy="56898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F39B8DB-28BB-4FC1-A69A-2B89D8DCB3F0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377" y="345045"/>
            <a:ext cx="9845546" cy="5882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92600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E069B0-B6BE-4DE7-8AE7-80AFA3367A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3" y="893628"/>
            <a:ext cx="1681387" cy="506223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FB0252F-E6BE-4C54-968C-36E50E205A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120" y="815882"/>
            <a:ext cx="10139680" cy="511494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56C61DF-00B5-4FDC-9982-571C41628FBA}"/>
              </a:ext>
            </a:extLst>
          </p:cNvPr>
          <p:cNvSpPr/>
          <p:nvPr/>
        </p:nvSpPr>
        <p:spPr>
          <a:xfrm>
            <a:off x="2595880" y="1378034"/>
            <a:ext cx="8686800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除了Storm之外，还有另一个实时性比较强的框架叫Spark Streaming，从吞吐量上讲Spark Streaming完胜Storm，而从低延迟的角度考虑，Storm击败了Spark Streaming。因为Strom是真正的流式计算，它处理的数据粒度是Record(条)，而Spark Streaming是小批量实时计算，如果每秒有5000条数据，从1秒开始到结束Storm有可能已经处理完4000多条了，而Spark Streaming是后一秒才处理前一秒的数据，所以实时性略差于Storm，但是Spark Streaming是Spark的一部分，Spark中除了流式计算还包括Spark Core批处理，Spark Sql交互式处理，Spark MlLib机器学习，一套API多种应用场景，而且Spark Streaming可以用Scala语言开发，它提供了很多现成的算子，比如连接，分组，聚合，相比而言Storm对多个数据源进行各种复杂的操作是一件麻烦而又痛苦的事情，所以我们认为，如果应用需要的延迟是毫秒或者纳秒推荐使用Storm，如果能接受秒级的延迟推荐使用Spark Streaming。</a:t>
            </a:r>
          </a:p>
        </p:txBody>
      </p:sp>
    </p:spTree>
    <p:extLst>
      <p:ext uri="{BB962C8B-B14F-4D97-AF65-F5344CB8AC3E}">
        <p14:creationId xmlns:p14="http://schemas.microsoft.com/office/powerpoint/2010/main" val="37736682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8436B44B-FB30-4D31-ABB0-9F771490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036" y="913676"/>
            <a:ext cx="9441364" cy="4762681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9D90941-E8C4-47BB-B791-FF54C7205392}"/>
              </a:ext>
            </a:extLst>
          </p:cNvPr>
          <p:cNvSpPr/>
          <p:nvPr/>
        </p:nvSpPr>
        <p:spPr>
          <a:xfrm>
            <a:off x="3037840" y="1731556"/>
            <a:ext cx="83210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Spark Core内存计算框架，Spark Core也是一个批处理计算，只不过他的计算速度比MapReduce快。 于是就产生了两个问题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为什么Spark Core比MapReduce快。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运行速度快能带来什么好处。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3FED6C-79CA-4CF6-B1E2-51BDA4C63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299" y="882613"/>
            <a:ext cx="1596421" cy="480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33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16B839C-8673-42FD-AD80-A0CA9E915742}"/>
              </a:ext>
            </a:extLst>
          </p:cNvPr>
          <p:cNvSpPr/>
          <p:nvPr/>
        </p:nvSpPr>
        <p:spPr>
          <a:xfrm>
            <a:off x="2773680" y="5537815"/>
            <a:ext cx="913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Resilient Distributed Datasets 分布集群的多个节点上，可以存储在磁盘或内存中的只读对象集合。MapReduce只支持磁盘。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9839A2D-5C93-47CA-9328-C40BC4D9F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580" y="364452"/>
            <a:ext cx="1946666" cy="58609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94667FD-45D8-491F-89E0-C5465629804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564" y="121920"/>
            <a:ext cx="8285144" cy="53035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67420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02B75DD-6178-4DFA-81BB-616B4659F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60" y="302599"/>
            <a:ext cx="1946666" cy="58609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726950-B32C-4663-B6FB-2F0DE93AF32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926" y="516852"/>
            <a:ext cx="9557240" cy="461478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E9C1E73-3DB0-4505-AB6B-1C499676E446}"/>
              </a:ext>
            </a:extLst>
          </p:cNvPr>
          <p:cNvSpPr/>
          <p:nvPr/>
        </p:nvSpPr>
        <p:spPr>
          <a:xfrm>
            <a:off x="2229846" y="5312211"/>
            <a:ext cx="9738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Spark使用的是DAG执行引擎，特点是延迟执行，可以将多个任务进行优化和裁剪。比传统的MapReduce更加灵活高效。</a:t>
            </a:r>
          </a:p>
        </p:txBody>
      </p:sp>
    </p:spTree>
    <p:extLst>
      <p:ext uri="{BB962C8B-B14F-4D97-AF65-F5344CB8AC3E}">
        <p14:creationId xmlns:p14="http://schemas.microsoft.com/office/powerpoint/2010/main" val="1719382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8F9768-31FC-403C-9159-B7A9822E6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40" y="568960"/>
            <a:ext cx="1816251" cy="54682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06B554-5577-4778-98E8-E129865166F3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21" y="741681"/>
            <a:ext cx="9493738" cy="3907039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360248A-D220-4D19-A1A3-22E414282B9A}"/>
              </a:ext>
            </a:extLst>
          </p:cNvPr>
          <p:cNvSpPr/>
          <p:nvPr/>
        </p:nvSpPr>
        <p:spPr>
          <a:xfrm>
            <a:off x="2010273" y="4846935"/>
            <a:ext cx="999263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Spark的任务在线程中运行，JVM一旦启动后，它的资源可以一直被Task复用。而MapReduce每个Task运行在一个独立的JVM进程中。</a:t>
            </a:r>
          </a:p>
        </p:txBody>
      </p:sp>
    </p:spTree>
    <p:extLst>
      <p:ext uri="{BB962C8B-B14F-4D97-AF65-F5344CB8AC3E}">
        <p14:creationId xmlns:p14="http://schemas.microsoft.com/office/powerpoint/2010/main" val="38566514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DD1E109-46DF-4341-9D97-79F71C2053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0" y="782321"/>
            <a:ext cx="1660290" cy="499872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4C1E95E7-2CF3-4FD9-9955-C5BED8C2C28D}"/>
              </a:ext>
            </a:extLst>
          </p:cNvPr>
          <p:cNvSpPr/>
          <p:nvPr/>
        </p:nvSpPr>
        <p:spPr>
          <a:xfrm>
            <a:off x="1798320" y="4067769"/>
            <a:ext cx="1028974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rabicParenBoth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开发一个新功能，需要跑历史数据，如果跑1个月的历史数据如果用MapReduce需要1周，那么Spark不到1天就能跑完。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如果任务失败或者数据有误，需要重跑数据使用Spark也有类似的好处。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A4AA68-76FC-4DB9-AEC7-8E28141330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1315" y="867990"/>
            <a:ext cx="10186431" cy="292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800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75FDB1-FD63-4E6B-8421-05F3ED3E77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19" y="650078"/>
            <a:ext cx="1714977" cy="516337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AFD3BA9-16A3-46F7-8535-B0C7864C6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5436" y="685568"/>
            <a:ext cx="10094968" cy="509239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410B03F0-62B6-4063-971A-D53F7DBE6206}"/>
              </a:ext>
            </a:extLst>
          </p:cNvPr>
          <p:cNvSpPr/>
          <p:nvPr/>
        </p:nvSpPr>
        <p:spPr>
          <a:xfrm>
            <a:off x="2428240" y="1369417"/>
            <a:ext cx="91440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Impala和Presto是交互式查询，Impala的实时性很高，相比而言Storm的实时性指的是，当前查看的数据是几秒之前产生的，而Impala的实时性则是指查询数据量大的时候所需要的时间短。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之前咱们演示的MapReduce,Hive,Spark,Storm都是有一个分析程序，将HDFS或者Kafka里的日志数据进行分析，然后将分析结果写入MySql。而Impala除了这种模式之外，还支持在Web程序中通过JDBC直接连接Impala查询HDFS里的Parquet格式的日志数据。因为他查询速度非常快，查询TB级的数据，只需要秒级的响应时间(1分钟以内)。</a:t>
            </a:r>
          </a:p>
        </p:txBody>
      </p:sp>
    </p:spTree>
    <p:extLst>
      <p:ext uri="{BB962C8B-B14F-4D97-AF65-F5344CB8AC3E}">
        <p14:creationId xmlns:p14="http://schemas.microsoft.com/office/powerpoint/2010/main" val="35932043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79B0D3F-99B1-4FD9-B52A-CF7A9748389B}"/>
              </a:ext>
            </a:extLst>
          </p:cNvPr>
          <p:cNvSpPr/>
          <p:nvPr/>
        </p:nvSpPr>
        <p:spPr>
          <a:xfrm>
            <a:off x="85024" y="1829150"/>
            <a:ext cx="610616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Java前端与C++处理后端，效率要高于单独使用Java。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基于内存进行计算，速度上优于Hive中使用MapReduce使用磁盘来计算。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支持Parquet列式存储（这一点Hive近期也支持了）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(4)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直接使用C++访问HDFS里的文件，绕过了原本的Java接口。</a:t>
            </a: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(5) 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使用Code Generation（代码生成）对CPU指令进行优化。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8146442-78FC-4C60-990E-10B216C8B25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184" y="1188720"/>
            <a:ext cx="5852461" cy="413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47CA6EA-BF62-4CD8-B967-74CC092F0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1" y="895329"/>
            <a:ext cx="5790087" cy="831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2413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69843871-2A85-4E8F-A4BE-9C74FAC4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035" y="602522"/>
            <a:ext cx="10064297" cy="507691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A6115AC-3BA1-47F9-AAD8-0890F0A426BE}"/>
              </a:ext>
            </a:extLst>
          </p:cNvPr>
          <p:cNvSpPr/>
          <p:nvPr/>
        </p:nvSpPr>
        <p:spPr>
          <a:xfrm>
            <a:off x="2346960" y="1426014"/>
            <a:ext cx="924718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之前咱们演示的都是用户日志数据，在企业里除了日志数据常见的还有爬虫抓取的数据，对指定的一些网站每小时进行抓取，如果遇到重复的url就更新文章的标题和摘要。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HDFS不支持对文件内容进行修改，如果用Imapla进行修改操作，需要用到新型分布式列式存储系统Kudu。Kudu的使用也很简单，只要建表的时候将storage_handler指定为com.cloudera.kudu.hive.KuduStorageHandler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就可以在Impala里使用update语句对数据进行修改了。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650B89E-EF44-45BD-89A4-24C8AF0399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" y="615410"/>
            <a:ext cx="1677701" cy="5051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25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210541-8541-4F42-8CE6-64F80675DF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81" y="891585"/>
            <a:ext cx="11608396" cy="4965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8469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95C4251-FEC2-4A14-8615-AF21F73BC6D6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1054" y="549129"/>
            <a:ext cx="8230023" cy="514376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4F03887-5FA1-410C-90EB-C7BBE86CCA69}"/>
              </a:ext>
            </a:extLst>
          </p:cNvPr>
          <p:cNvSpPr/>
          <p:nvPr/>
        </p:nvSpPr>
        <p:spPr>
          <a:xfrm>
            <a:off x="5194226" y="5814814"/>
            <a:ext cx="244009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 器 学 习</a:t>
            </a:r>
          </a:p>
        </p:txBody>
      </p:sp>
    </p:spTree>
    <p:extLst>
      <p:ext uri="{BB962C8B-B14F-4D97-AF65-F5344CB8AC3E}">
        <p14:creationId xmlns:p14="http://schemas.microsoft.com/office/powerpoint/2010/main" val="15952765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4992E85-7059-41D4-8B39-24563596A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465" y="3692555"/>
            <a:ext cx="10097189" cy="201166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B8E26BB-32CA-4D97-9A6E-484E9DD55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714" y="815360"/>
            <a:ext cx="10088940" cy="20294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AE68AE9-D4FF-4E56-B7EE-06640729339F}"/>
              </a:ext>
            </a:extLst>
          </p:cNvPr>
          <p:cNvSpPr/>
          <p:nvPr/>
        </p:nvSpPr>
        <p:spPr>
          <a:xfrm>
            <a:off x="2207774" y="1652858"/>
            <a:ext cx="983488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机器学习是一种能够赋予计算机学习的能力，让它完成通过直接编程无法实现的方法。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37A85E1-CA31-4B19-AC71-CD575E0A874A}"/>
              </a:ext>
            </a:extLst>
          </p:cNvPr>
          <p:cNvSpPr/>
          <p:nvPr/>
        </p:nvSpPr>
        <p:spPr>
          <a:xfrm>
            <a:off x="2118371" y="4518075"/>
            <a:ext cx="96012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机器学习从上个世纪50年代就有，主要是在研究领域。机器学习不是接收指令，而是接收数据。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063C673-166E-47BB-89F8-2A31EEC8B5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0" y="615856"/>
            <a:ext cx="1780862" cy="541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6690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69D2E07-C4CE-4BE6-B03F-022F7DEE05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195" y="40640"/>
            <a:ext cx="9110178" cy="676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614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E99D6-00DC-4D81-AE05-E18939D48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700" y="798590"/>
            <a:ext cx="1601014" cy="523342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737E5FA2-9708-43BA-907B-6B81645F0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9436" y="907322"/>
            <a:ext cx="9943452" cy="5015958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B1558B-71CF-4E50-AC86-8C3808D8DB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7D05371-57AD-45A9-8997-0327A55962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6850294"/>
              </p:ext>
            </p:extLst>
          </p:nvPr>
        </p:nvGraphicFramePr>
        <p:xfrm>
          <a:off x="2621279" y="4551680"/>
          <a:ext cx="8471954" cy="6705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" r:id="rId5" imgW="3276600" imgH="254000" progId="Equation.3">
                  <p:embed/>
                </p:oleObj>
              </mc:Choice>
              <mc:Fallback>
                <p:oleObj r:id="rId5" imgW="3276600" imgH="2540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1279" y="4551680"/>
                        <a:ext cx="8471954" cy="67056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id="{7B2E3009-D935-4AC0-A4D2-74B58C17CC8B}"/>
              </a:ext>
            </a:extLst>
          </p:cNvPr>
          <p:cNvSpPr/>
          <p:nvPr/>
        </p:nvSpPr>
        <p:spPr>
          <a:xfrm>
            <a:off x="2520297" y="1552786"/>
            <a:ext cx="9001143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回归是对已知公式的未知参数进行估计。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回归中最常见的就是线性回归，线性回归也是世界上最知名的建模方法之一。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AD5177-8F3A-454E-8F53-A5A944F20A16}"/>
              </a:ext>
            </a:extLst>
          </p:cNvPr>
          <p:cNvSpPr/>
          <p:nvPr/>
        </p:nvSpPr>
        <p:spPr>
          <a:xfrm>
            <a:off x="2621279" y="4028460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线性回归模型</a:t>
            </a:r>
          </a:p>
        </p:txBody>
      </p:sp>
    </p:spTree>
    <p:extLst>
      <p:ext uri="{BB962C8B-B14F-4D97-AF65-F5344CB8AC3E}">
        <p14:creationId xmlns:p14="http://schemas.microsoft.com/office/powerpoint/2010/main" val="14846992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B9F477A5-B381-471D-8729-3E31C8866580}"/>
              </a:ext>
            </a:extLst>
          </p:cNvPr>
          <p:cNvSpPr/>
          <p:nvPr/>
        </p:nvSpPr>
        <p:spPr>
          <a:xfrm>
            <a:off x="5338544" y="6226336"/>
            <a:ext cx="32624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周边小区房屋售价数据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9CBB299-C415-47BB-869C-509A2D607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00" y="264160"/>
            <a:ext cx="1823955" cy="5962176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483CABF-1877-4F62-A43D-7481A63628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995127"/>
              </p:ext>
            </p:extLst>
          </p:nvPr>
        </p:nvGraphicFramePr>
        <p:xfrm>
          <a:off x="2265680" y="213360"/>
          <a:ext cx="9408160" cy="596217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04080">
                  <a:extLst>
                    <a:ext uri="{9D8B030D-6E8A-4147-A177-3AD203B41FA5}">
                      <a16:colId xmlns:a16="http://schemas.microsoft.com/office/drawing/2014/main" val="4069197142"/>
                    </a:ext>
                  </a:extLst>
                </a:gridCol>
                <a:gridCol w="4704080">
                  <a:extLst>
                    <a:ext uri="{9D8B030D-6E8A-4147-A177-3AD203B41FA5}">
                      <a16:colId xmlns:a16="http://schemas.microsoft.com/office/drawing/2014/main" val="3261249422"/>
                    </a:ext>
                  </a:extLst>
                </a:gridCol>
              </a:tblGrid>
              <a:tr h="49684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面积</a:t>
                      </a:r>
                      <a:r>
                        <a:rPr lang="en-US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(m^2)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售价</a:t>
                      </a: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</a:t>
                      </a:r>
                      <a:r>
                        <a:rPr lang="zh-CN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4890171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123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8841770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630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3108103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01061081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88016133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78901685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78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4832794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87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02883606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115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54258502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33539108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135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550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27467335"/>
                  </a:ext>
                </a:extLst>
              </a:tr>
              <a:tr h="496848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sz="2800" b="1" kern="10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2800" b="1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</a:t>
                      </a:r>
                      <a:endParaRPr lang="zh-CN" sz="2800" b="1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99502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18769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656EDB4-A9BC-4F8F-A380-5DC9BBFB21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10" y="553317"/>
            <a:ext cx="1703485" cy="5568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EDF15DE-CE25-451C-B542-5E0CF4F673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9594" y="386080"/>
            <a:ext cx="10335443" cy="58897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8DFC544-B8FF-4966-AB8F-2D0C2AFF62BD}"/>
              </a:ext>
            </a:extLst>
          </p:cNvPr>
          <p:cNvSpPr/>
          <p:nvPr/>
        </p:nvSpPr>
        <p:spPr>
          <a:xfrm>
            <a:off x="2235200" y="1029184"/>
            <a:ext cx="9357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目标：预测面积为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平米房子的价格。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这里是已知房屋价格数据，我们可以用一条直线去尽量准的拟合这些数据。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那么如何得到这条拟合的直线呢？</a:t>
            </a: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4D45FD9-84E9-4731-8B05-1DDC2325EB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9855274"/>
              </p:ext>
            </p:extLst>
          </p:nvPr>
        </p:nvGraphicFramePr>
        <p:xfrm>
          <a:off x="4341196" y="3675088"/>
          <a:ext cx="4229523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1" r:id="rId5" imgW="1954951" imgH="444307" progId="Equation.3">
                  <p:embed/>
                </p:oleObj>
              </mc:Choice>
              <mc:Fallback>
                <p:oleObj r:id="rId5" imgW="1954951" imgH="444307" progId="Equation.3">
                  <p:embed/>
                  <p:pic>
                    <p:nvPicPr>
                      <p:cNvPr id="12" name="对象 11">
                        <a:extLst>
                          <a:ext uri="{FF2B5EF4-FFF2-40B4-BE49-F238E27FC236}">
                            <a16:creationId xmlns:a16="http://schemas.microsoft.com/office/drawing/2014/main" id="{C1D6D939-4F07-4330-9909-B5981027168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196" y="3675088"/>
                        <a:ext cx="4229523" cy="985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3F9014F-651A-4077-AC9F-8DCC9BC2D09F}"/>
              </a:ext>
            </a:extLst>
          </p:cNvPr>
          <p:cNvSpPr/>
          <p:nvPr/>
        </p:nvSpPr>
        <p:spPr>
          <a:xfrm>
            <a:off x="2262706" y="3945975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</a:t>
            </a:r>
            <a:r>
              <a:rPr lang="zh-CN" altLang="zh-CN" sz="2400" kern="100" dirty="0">
                <a:latin typeface="等线" panose="02010600030101010101" pitchFamily="2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损失函数</a:t>
            </a:r>
            <a:endParaRPr lang="zh-CN" altLang="zh-CN" sz="2400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F45D16D-457F-495F-B5E6-68058BD1D2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3A0B5D0-44BC-47F7-8461-72723650E84F}"/>
              </a:ext>
            </a:extLst>
          </p:cNvPr>
          <p:cNvSpPr/>
          <p:nvPr/>
        </p:nvSpPr>
        <p:spPr>
          <a:xfrm>
            <a:off x="2235200" y="4771070"/>
            <a:ext cx="93573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          是预测结果，    是给出的房价数据，希望所有的预测结果之和的误差最小，所以                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0">
            <a:extLst>
              <a:ext uri="{FF2B5EF4-FFF2-40B4-BE49-F238E27FC236}">
                <a16:creationId xmlns:a16="http://schemas.microsoft.com/office/drawing/2014/main" id="{706D7D15-A9FA-4DFC-9B96-324762E7D4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2" name="对象 21">
            <a:extLst>
              <a:ext uri="{FF2B5EF4-FFF2-40B4-BE49-F238E27FC236}">
                <a16:creationId xmlns:a16="http://schemas.microsoft.com/office/drawing/2014/main" id="{8C42E2F1-2FE8-454E-BE23-1701A31A23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9827221"/>
              </p:ext>
            </p:extLst>
          </p:nvPr>
        </p:nvGraphicFramePr>
        <p:xfrm>
          <a:off x="2943086" y="4771070"/>
          <a:ext cx="914400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2" r:id="rId7" imgW="507780" imgH="253890" progId="Equation.3">
                  <p:embed/>
                </p:oleObj>
              </mc:Choice>
              <mc:Fallback>
                <p:oleObj r:id="rId7" imgW="507780" imgH="253890" progId="Equation.3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3086" y="4771070"/>
                        <a:ext cx="914400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" name="Rectangle 14">
            <a:extLst>
              <a:ext uri="{FF2B5EF4-FFF2-40B4-BE49-F238E27FC236}">
                <a16:creationId xmlns:a16="http://schemas.microsoft.com/office/drawing/2014/main" id="{E518DF8D-607A-4E60-A6DC-8A23404D1B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4" name="对象 23">
            <a:extLst>
              <a:ext uri="{FF2B5EF4-FFF2-40B4-BE49-F238E27FC236}">
                <a16:creationId xmlns:a16="http://schemas.microsoft.com/office/drawing/2014/main" id="{5C021D74-C758-44CB-8D80-549B76AAABA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093657"/>
              </p:ext>
            </p:extLst>
          </p:nvPr>
        </p:nvGraphicFramePr>
        <p:xfrm>
          <a:off x="5480597" y="4731093"/>
          <a:ext cx="599440" cy="5138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" r:id="rId9" imgW="266584" imgH="228501" progId="Equation.3">
                  <p:embed/>
                </p:oleObj>
              </mc:Choice>
              <mc:Fallback>
                <p:oleObj r:id="rId9" imgW="266584" imgH="228501" progId="Equation.3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0597" y="4731093"/>
                        <a:ext cx="599440" cy="51380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Rectangle 16">
            <a:extLst>
              <a:ext uri="{FF2B5EF4-FFF2-40B4-BE49-F238E27FC236}">
                <a16:creationId xmlns:a16="http://schemas.microsoft.com/office/drawing/2014/main" id="{D7A8596F-5F11-4ECD-8C32-4621E22A0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26" name="对象 25">
            <a:extLst>
              <a:ext uri="{FF2B5EF4-FFF2-40B4-BE49-F238E27FC236}">
                <a16:creationId xmlns:a16="http://schemas.microsoft.com/office/drawing/2014/main" id="{6E938584-AAA7-463D-8D05-8C6024AC38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3946763"/>
              </p:ext>
            </p:extLst>
          </p:nvPr>
        </p:nvGraphicFramePr>
        <p:xfrm>
          <a:off x="5724437" y="5179431"/>
          <a:ext cx="1341120" cy="3951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4" r:id="rId11" imgW="710891" imgH="203112" progId="Equation.3">
                  <p:embed/>
                </p:oleObj>
              </mc:Choice>
              <mc:Fallback>
                <p:oleObj r:id="rId11" imgW="710891" imgH="203112" progId="Equation.3">
                  <p:embed/>
                  <p:pic>
                    <p:nvPicPr>
                      <p:cNvPr id="0" name="Objec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437" y="5179431"/>
                        <a:ext cx="1341120" cy="3951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588638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805FD7-2A4E-4B65-9A45-A8C710C3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73893"/>
            <a:ext cx="1625566" cy="53136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B1B3EC-A39F-4907-BA5E-AED354B66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5566" y="809187"/>
            <a:ext cx="10393714" cy="524309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2D608ECE-970D-4178-8F41-B16A03343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51132" y="29565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72A9B318-650F-4CD5-A75F-F9D7715D0CD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8865424"/>
              </p:ext>
            </p:extLst>
          </p:nvPr>
        </p:nvGraphicFramePr>
        <p:xfrm>
          <a:off x="2663986" y="2040780"/>
          <a:ext cx="3876887" cy="1158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" r:id="rId5" imgW="1549400" imgH="457200" progId="Equation.3">
                  <p:embed/>
                </p:oleObj>
              </mc:Choice>
              <mc:Fallback>
                <p:oleObj r:id="rId5" imgW="15494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3986" y="2040780"/>
                        <a:ext cx="3876887" cy="11582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7A5EC2D8-046B-4088-BAF8-0B1490E68664}"/>
              </a:ext>
            </a:extLst>
          </p:cNvPr>
          <p:cNvSpPr/>
          <p:nvPr/>
        </p:nvSpPr>
        <p:spPr>
          <a:xfrm>
            <a:off x="2131432" y="4340553"/>
            <a:ext cx="93819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由于本轮 的值是上一轮 减去步长乘以偏导数，会一直迭代到收敛，所以这是一个迭代式的算法，在多维向量中偏导数也叫梯度，所以这种方法叫梯度下降法。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(程)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0F40086-179E-4568-80B7-437AC1287E0C}"/>
              </a:ext>
            </a:extLst>
          </p:cNvPr>
          <p:cNvSpPr/>
          <p:nvPr/>
        </p:nvSpPr>
        <p:spPr>
          <a:xfrm>
            <a:off x="2283832" y="1451486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81278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C7EEEDD-F537-4E8F-9787-BF39CF053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" y="631483"/>
            <a:ext cx="1626900" cy="5291796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3FB1DCC-C1B0-4D31-A3B4-908564BBFF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9431" y="692517"/>
            <a:ext cx="10248281" cy="516972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0C3F01F-3663-46E3-B131-AB716D45D4BE}"/>
              </a:ext>
            </a:extLst>
          </p:cNvPr>
          <p:cNvSpPr/>
          <p:nvPr/>
        </p:nvSpPr>
        <p:spPr>
          <a:xfrm>
            <a:off x="2156824" y="1467396"/>
            <a:ext cx="92934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逻辑回归不是回归，而是分类算法，他与线性回归主要有2个不同点。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第一个不同点是线性回归建模是求损失函数的最小值，而逻辑回归是求似然函数的最大值。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33A031A-0B4E-4F83-B2A3-7A3EC26617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6720" y="41046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24EFFE6F-B164-4F89-96BF-CB67EDBE11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457636"/>
              </p:ext>
            </p:extLst>
          </p:nvPr>
        </p:nvGraphicFramePr>
        <p:xfrm>
          <a:off x="3839224" y="3581464"/>
          <a:ext cx="5608320" cy="934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1" r:id="rId5" imgW="2667000" imgH="444500" progId="Equation.3">
                  <p:embed/>
                </p:oleObj>
              </mc:Choice>
              <mc:Fallback>
                <p:oleObj r:id="rId5" imgW="2667000" imgH="4445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39224" y="3581464"/>
                        <a:ext cx="5608320" cy="9347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矩形 6">
            <a:extLst>
              <a:ext uri="{FF2B5EF4-FFF2-40B4-BE49-F238E27FC236}">
                <a16:creationId xmlns:a16="http://schemas.microsoft.com/office/drawing/2014/main" id="{007B3F96-6272-4FFA-9C29-614530939834}"/>
              </a:ext>
            </a:extLst>
          </p:cNvPr>
          <p:cNvSpPr/>
          <p:nvPr/>
        </p:nvSpPr>
        <p:spPr>
          <a:xfrm>
            <a:off x="2216496" y="381799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似然函数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2B7F823-5CB4-4ACD-9D44-8D40AFB207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AED4E1E5-89B3-437A-9BE2-FFBB16C38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4189484"/>
              </p:ext>
            </p:extLst>
          </p:nvPr>
        </p:nvGraphicFramePr>
        <p:xfrm>
          <a:off x="2241641" y="4634071"/>
          <a:ext cx="1577263" cy="477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2" r:id="rId7" imgW="685800" imgH="203200" progId="Equation.3">
                  <p:embed/>
                </p:oleObj>
              </mc:Choice>
              <mc:Fallback>
                <p:oleObj r:id="rId7" imgW="685800" imgH="203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41641" y="4634071"/>
                        <a:ext cx="1577263" cy="477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FBB9E450-5FD0-4900-85B7-D834C24F3C36}"/>
              </a:ext>
            </a:extLst>
          </p:cNvPr>
          <p:cNvSpPr/>
          <p:nvPr/>
        </p:nvSpPr>
        <p:spPr>
          <a:xfrm>
            <a:off x="3829064" y="4621864"/>
            <a:ext cx="6976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(图)</a:t>
            </a:r>
          </a:p>
        </p:txBody>
      </p:sp>
    </p:spTree>
    <p:extLst>
      <p:ext uri="{BB962C8B-B14F-4D97-AF65-F5344CB8AC3E}">
        <p14:creationId xmlns:p14="http://schemas.microsoft.com/office/powerpoint/2010/main" val="17053364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FE8850-F25B-4FFC-89EA-A71A5AE57B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" y="632976"/>
            <a:ext cx="1598032" cy="519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6203BE-6E92-4B59-B884-E326094800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240" y="623202"/>
            <a:ext cx="10342880" cy="521744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30FD6004-3040-40AD-AF1D-207716302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1547406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83598065-E67A-45AC-8386-9C0CC4C5E3F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49534899"/>
              </p:ext>
            </p:extLst>
          </p:nvPr>
        </p:nvGraphicFramePr>
        <p:xfrm>
          <a:off x="2814319" y="2159683"/>
          <a:ext cx="3244003" cy="985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5" r:id="rId5" imgW="1524000" imgH="457200" progId="Equation.3">
                  <p:embed/>
                </p:oleObj>
              </mc:Choice>
              <mc:Fallback>
                <p:oleObj r:id="rId5" imgW="1524000" imgH="4572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4319" y="2159683"/>
                        <a:ext cx="3244003" cy="985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605201D8-A5CE-4D43-854E-772840AF58F4}"/>
              </a:ext>
            </a:extLst>
          </p:cNvPr>
          <p:cNvSpPr/>
          <p:nvPr/>
        </p:nvSpPr>
        <p:spPr>
          <a:xfrm>
            <a:off x="2306320" y="128931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梯度上升法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C7FFE47-BB09-4F46-8767-17F41CBC5531}"/>
              </a:ext>
            </a:extLst>
          </p:cNvPr>
          <p:cNvSpPr/>
          <p:nvPr/>
        </p:nvSpPr>
        <p:spPr>
          <a:xfrm>
            <a:off x="2306320" y="4376567"/>
            <a:ext cx="91338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第二个不同点是线性回归的结果是连续的，而逻辑回归的结果是离散的。</a:t>
            </a:r>
          </a:p>
        </p:txBody>
      </p:sp>
    </p:spTree>
    <p:extLst>
      <p:ext uri="{BB962C8B-B14F-4D97-AF65-F5344CB8AC3E}">
        <p14:creationId xmlns:p14="http://schemas.microsoft.com/office/powerpoint/2010/main" val="190028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DD593C-B7AA-4368-A261-8D695169B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8" y="632976"/>
            <a:ext cx="1598032" cy="519789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4C8C806-34D2-4FD9-B3AB-31A3C6D26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315" y="632976"/>
            <a:ext cx="10304125" cy="519789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C3B32F5-A727-42C0-B3EB-230509AC39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8080" y="1981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B7D20D86-E2B6-44B9-B653-7C6B5CC1726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1110949"/>
              </p:ext>
            </p:extLst>
          </p:nvPr>
        </p:nvGraphicFramePr>
        <p:xfrm>
          <a:off x="4523303" y="1171275"/>
          <a:ext cx="3028335" cy="1137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84" r:id="rId5" imgW="1040948" imgH="406224" progId="Equation.3">
                  <p:embed/>
                </p:oleObj>
              </mc:Choice>
              <mc:Fallback>
                <p:oleObj r:id="rId5" imgW="1040948" imgH="406224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23303" y="1171275"/>
                        <a:ext cx="3028335" cy="11379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44999D7B-1147-4517-9C8E-11E73064CF87}"/>
              </a:ext>
            </a:extLst>
          </p:cNvPr>
          <p:cNvSpPr/>
          <p:nvPr/>
        </p:nvSpPr>
        <p:spPr>
          <a:xfrm>
            <a:off x="2373843" y="1539883"/>
            <a:ext cx="20201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igmoid函数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1184A84-5433-49DD-BAD8-8285D1479DD2}"/>
              </a:ext>
            </a:extLst>
          </p:cNvPr>
          <p:cNvSpPr/>
          <p:nvPr/>
        </p:nvSpPr>
        <p:spPr>
          <a:xfrm>
            <a:off x="2338697" y="2908454"/>
            <a:ext cx="925386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以g(z)值0.5为分界线，结果大于等于0.5的可以归为1类否则归为0类。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(图)</a:t>
            </a:r>
            <a:endParaRPr lang="en-US" altLang="zh-CN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所以g(z)=0.5作为决策边界（分界线），可以将不同类别的数据区分开。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(图)</a:t>
            </a:r>
          </a:p>
        </p:txBody>
      </p:sp>
    </p:spTree>
    <p:extLst>
      <p:ext uri="{BB962C8B-B14F-4D97-AF65-F5344CB8AC3E}">
        <p14:creationId xmlns:p14="http://schemas.microsoft.com/office/powerpoint/2010/main" val="23887318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D57D04-5C99-4DAC-8CF6-C936F65CB46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00" y="450372"/>
            <a:ext cx="8569960" cy="541524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B0CB1B9-E885-41E1-9897-214C7955B534}"/>
              </a:ext>
            </a:extLst>
          </p:cNvPr>
          <p:cNvSpPr/>
          <p:nvPr/>
        </p:nvSpPr>
        <p:spPr>
          <a:xfrm>
            <a:off x="5085298" y="6018014"/>
            <a:ext cx="189462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sz="3600" b="1" kern="100" dirty="0">
                <a:latin typeface="等线" panose="02010600030101010101" pitchFamily="2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大 数 据</a:t>
            </a:r>
            <a:endParaRPr lang="zh-CN" altLang="zh-CN" sz="36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398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4479D99-A3BA-4986-849D-2B38F3FC3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99" y="646421"/>
            <a:ext cx="1616741" cy="50501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953133-52CE-4967-8603-5AF16A01A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6720" y="564576"/>
            <a:ext cx="10234112" cy="516258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25565DE-1C62-4F6B-80B0-3053F0777101}"/>
              </a:ext>
            </a:extLst>
          </p:cNvPr>
          <p:cNvSpPr/>
          <p:nvPr/>
        </p:nvSpPr>
        <p:spPr>
          <a:xfrm>
            <a:off x="2286000" y="1138535"/>
            <a:ext cx="9196296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树模型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从根节点开始一步步走到叶子节点（决策），所有数据最终都会落到叶子节点。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52B24A2-EB30-49F2-BF0F-B9D85BD033C0}"/>
              </a:ext>
            </a:extLst>
          </p:cNvPr>
          <p:cNvSpPr/>
          <p:nvPr/>
        </p:nvSpPr>
        <p:spPr>
          <a:xfrm>
            <a:off x="2286000" y="3254342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决策树的组成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根节点：第一个选择点。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非叶子节点与分支：中间过程。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叶子节点：最终的决策结果。</a:t>
            </a:r>
            <a:r>
              <a:rPr lang="zh-CN" altLang="en-US" sz="24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(图)</a:t>
            </a:r>
          </a:p>
        </p:txBody>
      </p:sp>
    </p:spTree>
    <p:extLst>
      <p:ext uri="{BB962C8B-B14F-4D97-AF65-F5344CB8AC3E}">
        <p14:creationId xmlns:p14="http://schemas.microsoft.com/office/powerpoint/2010/main" val="35026360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6FDD1D1-1C6D-4E20-810E-BB2CD341CB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1" y="591423"/>
            <a:ext cx="1688775" cy="52751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86C354A-7D03-4105-8CAD-6A078B6448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2166" y="603154"/>
            <a:ext cx="10432916" cy="52628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487E2D-65A8-40ED-80BC-5A45092B2954}"/>
              </a:ext>
            </a:extLst>
          </p:cNvPr>
          <p:cNvSpPr/>
          <p:nvPr/>
        </p:nvSpPr>
        <p:spPr>
          <a:xfrm>
            <a:off x="2254750" y="1192691"/>
            <a:ext cx="93497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信息增益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：为集合D的经验熵H(D)与特征A给定条件下的经验条件熵H(D|A)之差。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2BACC27-48AB-4F2F-B5F7-230EF44C99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5E792E2B-219D-4037-9F2A-3397FC11033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8619351"/>
              </p:ext>
            </p:extLst>
          </p:nvPr>
        </p:nvGraphicFramePr>
        <p:xfrm>
          <a:off x="2336324" y="2020141"/>
          <a:ext cx="4593320" cy="542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3" r:id="rId5" imgW="1828800" imgH="215900" progId="Equation.3">
                  <p:embed/>
                </p:oleObj>
              </mc:Choice>
              <mc:Fallback>
                <p:oleObj r:id="rId5" imgW="1828800" imgH="2159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6324" y="2020141"/>
                        <a:ext cx="4593320" cy="54226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9CBD25CD-D1A4-4FCA-AA64-D20A628322A5}"/>
              </a:ext>
            </a:extLst>
          </p:cNvPr>
          <p:cNvSpPr/>
          <p:nvPr/>
        </p:nvSpPr>
        <p:spPr>
          <a:xfrm>
            <a:off x="2275770" y="2945616"/>
            <a:ext cx="49664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熵: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使用熵来度量信息的不确定性。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A12C7D51-8819-4ECD-8635-3B9CE55C2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0138" y="38854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8AA32F9-22D9-4955-BFB0-4BCA9D0DBB1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3648410"/>
              </p:ext>
            </p:extLst>
          </p:nvPr>
        </p:nvGraphicFramePr>
        <p:xfrm>
          <a:off x="7158523" y="2665069"/>
          <a:ext cx="3235229" cy="10388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84" r:id="rId7" imgW="1384300" imgH="444500" progId="Equation.3">
                  <p:embed/>
                </p:oleObj>
              </mc:Choice>
              <mc:Fallback>
                <p:oleObj r:id="rId7" imgW="1384300" imgH="4445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8523" y="2665069"/>
                        <a:ext cx="3235229" cy="103883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BD754D71-BA14-4665-8791-F512848FDF15}"/>
              </a:ext>
            </a:extLst>
          </p:cNvPr>
          <p:cNvSpPr/>
          <p:nvPr/>
        </p:nvSpPr>
        <p:spPr>
          <a:xfrm>
            <a:off x="2275770" y="3764414"/>
            <a:ext cx="90569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信息增益越大，对决策的结果影响越大。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选择增益量最大的特征作为决策树的根节点就能使这棵树更简洁，更能快速的进行决策。</a:t>
            </a:r>
          </a:p>
        </p:txBody>
      </p:sp>
    </p:spTree>
    <p:extLst>
      <p:ext uri="{BB962C8B-B14F-4D97-AF65-F5344CB8AC3E}">
        <p14:creationId xmlns:p14="http://schemas.microsoft.com/office/powerpoint/2010/main" val="1970444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F8C4372-8894-481A-B7D8-7DBF5F819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1680" y="733346"/>
            <a:ext cx="9657858" cy="48718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3433DF1-182E-4F67-A67F-88D3D6B9EC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" y="714366"/>
            <a:ext cx="1480117" cy="49098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70020E-EDC2-4144-8502-FE3A6FE92AF7}"/>
              </a:ext>
            </a:extLst>
          </p:cNvPr>
          <p:cNvSpPr/>
          <p:nvPr/>
        </p:nvSpPr>
        <p:spPr>
          <a:xfrm>
            <a:off x="2675009" y="1615019"/>
            <a:ext cx="842987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：数据采样随机，特征选择随机。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森林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：很多个决策树并行放在一起。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集成学习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：多个弱分类器进行组合，共同协作解决一个问题。</a:t>
            </a:r>
          </a:p>
        </p:txBody>
      </p:sp>
    </p:spTree>
    <p:extLst>
      <p:ext uri="{BB962C8B-B14F-4D97-AF65-F5344CB8AC3E}">
        <p14:creationId xmlns:p14="http://schemas.microsoft.com/office/powerpoint/2010/main" val="3457441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4A7219-79DD-4EFA-8AFA-76C85084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299" y="726578"/>
            <a:ext cx="1393221" cy="530322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1907FF0-54ED-4A3B-816C-8F932E204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876" y="765985"/>
            <a:ext cx="10345604" cy="521882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08B198E-CE82-4441-8124-D41DF041CDDE}"/>
              </a:ext>
            </a:extLst>
          </p:cNvPr>
          <p:cNvSpPr/>
          <p:nvPr/>
        </p:nvSpPr>
        <p:spPr>
          <a:xfrm>
            <a:off x="2153920" y="1436916"/>
            <a:ext cx="936752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聚类算法中最常见的是K-means算法。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K-means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他将数据对象划分为多个类或簇，在同一个簇中的数据具有高的相似度，而不同簇中的数据差别较大。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996A4ED-0E84-40A9-9722-BFF681714839}"/>
              </a:ext>
            </a:extLst>
          </p:cNvPr>
          <p:cNvSpPr/>
          <p:nvPr/>
        </p:nvSpPr>
        <p:spPr>
          <a:xfrm>
            <a:off x="2153920" y="3733076"/>
            <a:ext cx="936752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二分kmeans和K-Means++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k-means算法对初始的k个聚类中心点的选择比较敏感，容易陷入局部最优，为了克服这个问题，提出了二分kmeans和K-Means++来解决随机产生初始聚类中心点的问题。</a:t>
            </a:r>
          </a:p>
        </p:txBody>
      </p:sp>
    </p:spTree>
    <p:extLst>
      <p:ext uri="{BB962C8B-B14F-4D97-AF65-F5344CB8AC3E}">
        <p14:creationId xmlns:p14="http://schemas.microsoft.com/office/powerpoint/2010/main" val="1395159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900BF17-7124-4507-B69A-3DB073C18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220" y="798440"/>
            <a:ext cx="1500232" cy="492817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B0E39C9-5F02-4442-A82F-B8798872B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0720" y="798440"/>
            <a:ext cx="9926320" cy="50073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3EFB95D8-0955-44E5-B98B-E4FF21E06E8C}"/>
              </a:ext>
            </a:extLst>
          </p:cNvPr>
          <p:cNvSpPr/>
          <p:nvPr/>
        </p:nvSpPr>
        <p:spPr>
          <a:xfrm>
            <a:off x="3180080" y="2028721"/>
            <a:ext cx="7528560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协同过滤步骤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 寻找用户没有评过分的物品。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 预测用户对这些未评分的物品的评分。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 按预测评分从高到低返回这些推荐物品。</a:t>
            </a:r>
          </a:p>
          <a:p>
            <a:r>
              <a:rPr lang="zh-CN" altLang="en-US" sz="28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(图)</a:t>
            </a:r>
          </a:p>
        </p:txBody>
      </p:sp>
    </p:spTree>
    <p:extLst>
      <p:ext uri="{BB962C8B-B14F-4D97-AF65-F5344CB8AC3E}">
        <p14:creationId xmlns:p14="http://schemas.microsoft.com/office/powerpoint/2010/main" val="13466747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73CE132-8926-48F4-82A7-0A934B773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040" y="791626"/>
            <a:ext cx="10261600" cy="51764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5C3947B-7DA5-48B1-A0E1-8416F1E8F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43" y="755139"/>
            <a:ext cx="1586917" cy="5212934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941E9316-F278-4F4E-8F61-18FEA0D003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36800" y="108712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2F7BFC7-09AE-4358-9B96-88A290AAFB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5409719"/>
              </p:ext>
            </p:extLst>
          </p:nvPr>
        </p:nvGraphicFramePr>
        <p:xfrm>
          <a:off x="5008881" y="1579857"/>
          <a:ext cx="5638800" cy="11533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6" r:id="rId5" imgW="3352800" imgH="685800" progId="Equation.3">
                  <p:embed/>
                </p:oleObj>
              </mc:Choice>
              <mc:Fallback>
                <p:oleObj r:id="rId5" imgW="3352800" imgH="685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881" y="1579857"/>
                        <a:ext cx="5638800" cy="115339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13843913-F3E9-45F4-A8D5-F01075E45E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520" y="34036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618DB672-5F8D-43B0-8685-9819146115B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4724023"/>
              </p:ext>
            </p:extLst>
          </p:nvPr>
        </p:nvGraphicFramePr>
        <p:xfrm>
          <a:off x="5008881" y="3192086"/>
          <a:ext cx="3718559" cy="8445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7" r:id="rId7" imgW="1765300" imgH="393700" progId="Equation.3">
                  <p:embed/>
                </p:oleObj>
              </mc:Choice>
              <mc:Fallback>
                <p:oleObj r:id="rId7" imgW="1765300" imgH="3937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881" y="3192086"/>
                        <a:ext cx="3718559" cy="84450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6">
            <a:extLst>
              <a:ext uri="{FF2B5EF4-FFF2-40B4-BE49-F238E27FC236}">
                <a16:creationId xmlns:a16="http://schemas.microsoft.com/office/drawing/2014/main" id="{00985484-5556-4BDB-8603-851760F5E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7519" y="499491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C003A6A4-B64A-4308-BEE1-AC2FB828FF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7690489"/>
              </p:ext>
            </p:extLst>
          </p:nvPr>
        </p:nvGraphicFramePr>
        <p:xfrm>
          <a:off x="5008881" y="4283036"/>
          <a:ext cx="3921760" cy="90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8" r:id="rId9" imgW="1739900" imgH="419100" progId="Equation.3">
                  <p:embed/>
                </p:oleObj>
              </mc:Choice>
              <mc:Fallback>
                <p:oleObj r:id="rId9" imgW="1739900" imgH="4191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8881" y="4283036"/>
                        <a:ext cx="3921760" cy="90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矩形 11">
            <a:extLst>
              <a:ext uri="{FF2B5EF4-FFF2-40B4-BE49-F238E27FC236}">
                <a16:creationId xmlns:a16="http://schemas.microsoft.com/office/drawing/2014/main" id="{3D126BF0-BBEB-4C96-A86A-D15271C52460}"/>
              </a:ext>
            </a:extLst>
          </p:cNvPr>
          <p:cNvSpPr/>
          <p:nvPr/>
        </p:nvSpPr>
        <p:spPr>
          <a:xfrm>
            <a:off x="3223390" y="19130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评分预测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3DABF3D-F8A7-4351-B44B-7ACDBD500853}"/>
              </a:ext>
            </a:extLst>
          </p:cNvPr>
          <p:cNvSpPr/>
          <p:nvPr/>
        </p:nvSpPr>
        <p:spPr>
          <a:xfrm>
            <a:off x="3226705" y="3254181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欧式距离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2E3E67A-476D-4520-BCF8-82063F49CA27}"/>
              </a:ext>
            </a:extLst>
          </p:cNvPr>
          <p:cNvSpPr/>
          <p:nvPr/>
        </p:nvSpPr>
        <p:spPr>
          <a:xfrm>
            <a:off x="3531166" y="4491181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相似度</a:t>
            </a:r>
          </a:p>
        </p:txBody>
      </p:sp>
    </p:spTree>
    <p:extLst>
      <p:ext uri="{BB962C8B-B14F-4D97-AF65-F5344CB8AC3E}">
        <p14:creationId xmlns:p14="http://schemas.microsoft.com/office/powerpoint/2010/main" val="34222944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CEC1009-CC07-479E-8BB9-8E6B4EDED407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74" y="859790"/>
            <a:ext cx="7669924" cy="46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B95CF810-B459-48D6-A48B-D84B49EA67DA}"/>
              </a:ext>
            </a:extLst>
          </p:cNvPr>
          <p:cNvSpPr/>
          <p:nvPr/>
        </p:nvSpPr>
        <p:spPr>
          <a:xfrm>
            <a:off x="6372244" y="483870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协同过滤实例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0D13AD9-5E2E-43BB-8264-46E02769A13B}"/>
              </a:ext>
            </a:extLst>
          </p:cNvPr>
          <p:cNvSpPr/>
          <p:nvPr/>
        </p:nvSpPr>
        <p:spPr>
          <a:xfrm>
            <a:off x="2956561" y="5415280"/>
            <a:ext cx="84632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这里用户对物品的打分记录，物品可以认为是商品也可以是电影或其它。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E2EFF1-D6E9-4AF8-80CE-758426A824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369" y="674360"/>
            <a:ext cx="1586917" cy="521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901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4F0D6F9-D852-4D23-8AEE-1F3234F97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3" y="431470"/>
            <a:ext cx="1724391" cy="56645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4F69FF-3BB2-4E13-B42A-280556CFC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9120" y="325120"/>
            <a:ext cx="10027921" cy="5862319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AAD44F35-74CF-430C-B008-BFAFDDBC42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955BFA7F-20D2-4819-B4A6-54B38089BA6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5532489"/>
              </p:ext>
            </p:extLst>
          </p:nvPr>
        </p:nvGraphicFramePr>
        <p:xfrm>
          <a:off x="2806055" y="928397"/>
          <a:ext cx="7093804" cy="1212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3" r:id="rId5" imgW="4013200" imgH="685800" progId="Equation.3">
                  <p:embed/>
                </p:oleObj>
              </mc:Choice>
              <mc:Fallback>
                <p:oleObj r:id="rId5" imgW="4013200" imgH="6858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055" y="928397"/>
                        <a:ext cx="7093804" cy="121223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6EA566BD-7363-4598-A444-0E66F19E27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480" y="2876159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CCC13D1E-5B6E-4EA6-88C6-5320DC6CFE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16332253"/>
              </p:ext>
            </p:extLst>
          </p:nvPr>
        </p:nvGraphicFramePr>
        <p:xfrm>
          <a:off x="2806055" y="2207478"/>
          <a:ext cx="4653280" cy="12138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4" r:id="rId7" imgW="2628900" imgH="685800" progId="Equation.3">
                  <p:embed/>
                </p:oleObj>
              </mc:Choice>
              <mc:Fallback>
                <p:oleObj r:id="rId7" imgW="2628900" imgH="6858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06055" y="2207478"/>
                        <a:ext cx="4653280" cy="121389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6">
            <a:extLst>
              <a:ext uri="{FF2B5EF4-FFF2-40B4-BE49-F238E27FC236}">
                <a16:creationId xmlns:a16="http://schemas.microsoft.com/office/drawing/2014/main" id="{6FC2D92A-3638-4DF4-831E-A3355B1B83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4480" y="413863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D140E8E8-EE51-4D0D-BAC7-324F46C3131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062085"/>
              </p:ext>
            </p:extLst>
          </p:nvPr>
        </p:nvGraphicFramePr>
        <p:xfrm>
          <a:off x="2794000" y="3518705"/>
          <a:ext cx="4889221" cy="1239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5" r:id="rId9" imgW="2705100" imgH="685800" progId="Equation.3">
                  <p:embed/>
                </p:oleObj>
              </mc:Choice>
              <mc:Fallback>
                <p:oleObj r:id="rId9" imgW="2705100" imgH="6858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3518705"/>
                        <a:ext cx="4889221" cy="12395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Rectangle 8">
            <a:extLst>
              <a:ext uri="{FF2B5EF4-FFF2-40B4-BE49-F238E27FC236}">
                <a16:creationId xmlns:a16="http://schemas.microsoft.com/office/drawing/2014/main" id="{2A23B1C8-97DB-4FA1-AC2C-E7634142C9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75403EAD-60E1-422C-BA0C-12683E4A57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8451372"/>
              </p:ext>
            </p:extLst>
          </p:nvPr>
        </p:nvGraphicFramePr>
        <p:xfrm>
          <a:off x="2794000" y="4865713"/>
          <a:ext cx="7813040" cy="7310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6" r:id="rId11" imgW="4343400" imgH="406400" progId="Equation.3">
                  <p:embed/>
                </p:oleObj>
              </mc:Choice>
              <mc:Fallback>
                <p:oleObj r:id="rId11" imgW="4343400" imgH="406400" progId="Equation.3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94000" y="4865713"/>
                        <a:ext cx="7813040" cy="73104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99912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C873D63C-D3BD-47C2-9DEE-0C7C756D9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19" y="484428"/>
            <a:ext cx="10681077" cy="577413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73F08FD-E59D-435A-898A-440265FBE24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8044" y="2696545"/>
            <a:ext cx="9030164" cy="205079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6746FD2D-6FA8-4CB3-A55F-BA17E6D3FDC7}"/>
              </a:ext>
            </a:extLst>
          </p:cNvPr>
          <p:cNvSpPr/>
          <p:nvPr/>
        </p:nvSpPr>
        <p:spPr>
          <a:xfrm>
            <a:off x="2138044" y="1856446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矩阵分解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0D7CC9D-7A79-4F40-A480-6CEF7C6480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4" y="525067"/>
            <a:ext cx="1380536" cy="56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1235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6AF2BCE-6BE1-45A1-B53F-C4BDB7DF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2560" y="676878"/>
            <a:ext cx="10681077" cy="542869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BB75B298-F87E-425B-AE35-C355330A3E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12AC7413-383B-43A1-BACA-0F6678A1F36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9206822"/>
              </p:ext>
            </p:extLst>
          </p:nvPr>
        </p:nvGraphicFramePr>
        <p:xfrm>
          <a:off x="2042159" y="1950720"/>
          <a:ext cx="9552199" cy="1300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49" r:id="rId4" imgW="5397500" imgH="736600" progId="Equation.3">
                  <p:embed/>
                </p:oleObj>
              </mc:Choice>
              <mc:Fallback>
                <p:oleObj r:id="rId4" imgW="5397500" imgH="736600" progId="Equation.3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42159" y="1950720"/>
                        <a:ext cx="9552199" cy="130048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4">
            <a:extLst>
              <a:ext uri="{FF2B5EF4-FFF2-40B4-BE49-F238E27FC236}">
                <a16:creationId xmlns:a16="http://schemas.microsoft.com/office/drawing/2014/main" id="{5AC0FDAB-A556-49CA-8660-5DD61760C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5200" y="439928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50E964AA-CA27-4AC3-B059-27C823882FE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570619"/>
              </p:ext>
            </p:extLst>
          </p:nvPr>
        </p:nvGraphicFramePr>
        <p:xfrm>
          <a:off x="2133600" y="4366867"/>
          <a:ext cx="5435601" cy="91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50" r:id="rId6" imgW="2717800" imgH="457200" progId="Equation.3">
                  <p:embed/>
                </p:oleObj>
              </mc:Choice>
              <mc:Fallback>
                <p:oleObj r:id="rId6" imgW="2717800" imgH="457200" progId="Equation.3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33600" y="4366867"/>
                        <a:ext cx="5435601" cy="914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5279B080-A199-4574-A938-F976671C6CBB}"/>
              </a:ext>
            </a:extLst>
          </p:cNvPr>
          <p:cNvSpPr/>
          <p:nvPr/>
        </p:nvSpPr>
        <p:spPr>
          <a:xfrm>
            <a:off x="2042159" y="1420336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矩阵乘法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A0B27B-E2EB-4BED-952A-0DB071F0241B}"/>
              </a:ext>
            </a:extLst>
          </p:cNvPr>
          <p:cNvSpPr/>
          <p:nvPr/>
        </p:nvSpPr>
        <p:spPr>
          <a:xfrm>
            <a:off x="2092959" y="3954660"/>
            <a:ext cx="6941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交替最小二乘法Alternating Least Squares (ALS)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9BE123F-F1D8-4F1D-BD73-C947E5F1C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24" y="544798"/>
            <a:ext cx="1380536" cy="569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534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EB15AFD-58A4-4E3C-8C38-E7A413219E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017" y="25304"/>
            <a:ext cx="8908543" cy="678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14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67E900-C267-485C-A266-F88FC6AB6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8956" y="811721"/>
            <a:ext cx="9939204" cy="50138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3528499-09EA-4CCB-910F-AC47EE27EA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945" y="811721"/>
            <a:ext cx="1061735" cy="492258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A22C2F9-36EC-4269-B84D-F075AD80B637}"/>
              </a:ext>
            </a:extLst>
          </p:cNvPr>
          <p:cNvSpPr/>
          <p:nvPr/>
        </p:nvSpPr>
        <p:spPr>
          <a:xfrm>
            <a:off x="2851489" y="1749520"/>
            <a:ext cx="865632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分析程序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Java/Scala: https://github.com/anlei-cdh/AlAnalysis.git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Python: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https://github.com/anlei-cdh/DeepLearning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展示程序</a:t>
            </a: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JavaWeb: https://github.com/anlei-cdh/AlWeb.git</a:t>
            </a:r>
          </a:p>
        </p:txBody>
      </p:sp>
    </p:spTree>
    <p:extLst>
      <p:ext uri="{BB962C8B-B14F-4D97-AF65-F5344CB8AC3E}">
        <p14:creationId xmlns:p14="http://schemas.microsoft.com/office/powerpoint/2010/main" val="2765051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E862622-028C-4D5C-A6FD-34B92FD9E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585" y="762154"/>
            <a:ext cx="1132855" cy="5252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5669F19-F000-47BF-A60F-70318F39F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440" y="843658"/>
            <a:ext cx="10088880" cy="5089319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9A0E0BA-40C4-41C1-9D07-53E4A7F5C2E3}"/>
              </a:ext>
            </a:extLst>
          </p:cNvPr>
          <p:cNvSpPr/>
          <p:nvPr/>
        </p:nvSpPr>
        <p:spPr>
          <a:xfrm>
            <a:off x="2722880" y="1683435"/>
            <a:ext cx="835152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 什么是深度学习？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深度学习是机器学习在神经网络中的一个分支。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19EA61A-D9E5-4E14-A820-6FE26D12B47F}"/>
              </a:ext>
            </a:extLst>
          </p:cNvPr>
          <p:cNvSpPr/>
          <p:nvPr/>
        </p:nvSpPr>
        <p:spPr>
          <a:xfrm>
            <a:off x="2722880" y="3276667"/>
            <a:ext cx="6096000" cy="181588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 深度学习能做什么事情？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 计算机视觉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 语音识别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(3) 自然语言处理</a:t>
            </a:r>
          </a:p>
        </p:txBody>
      </p:sp>
    </p:spTree>
    <p:extLst>
      <p:ext uri="{BB962C8B-B14F-4D97-AF65-F5344CB8AC3E}">
        <p14:creationId xmlns:p14="http://schemas.microsoft.com/office/powerpoint/2010/main" val="38538416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65A0A9D-DBEF-4E0A-B675-FEFE17FBD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906" y="24035"/>
            <a:ext cx="8648636" cy="680348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1803BD2-EE91-4FF3-87DB-2483DAD56C6F}"/>
              </a:ext>
            </a:extLst>
          </p:cNvPr>
          <p:cNvSpPr/>
          <p:nvPr/>
        </p:nvSpPr>
        <p:spPr>
          <a:xfrm>
            <a:off x="7517512" y="6350440"/>
            <a:ext cx="47496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生态业务部 – 整合方案部 – 安雷</a:t>
            </a:r>
          </a:p>
        </p:txBody>
      </p:sp>
    </p:spTree>
    <p:extLst>
      <p:ext uri="{BB962C8B-B14F-4D97-AF65-F5344CB8AC3E}">
        <p14:creationId xmlns:p14="http://schemas.microsoft.com/office/powerpoint/2010/main" val="1138040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FE68DD4-B148-49AB-B41F-A9D345BCDB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071" y="420897"/>
            <a:ext cx="8101428" cy="573529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8CBF3A1-C25B-44BD-B5DC-867531D547C0}"/>
              </a:ext>
            </a:extLst>
          </p:cNvPr>
          <p:cNvSpPr/>
          <p:nvPr/>
        </p:nvSpPr>
        <p:spPr>
          <a:xfrm>
            <a:off x="10418802" y="55912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C165742-FE8E-496B-8C93-E624D67CAFA6}"/>
              </a:ext>
            </a:extLst>
          </p:cNvPr>
          <p:cNvSpPr/>
          <p:nvPr/>
        </p:nvSpPr>
        <p:spPr>
          <a:xfrm>
            <a:off x="10428962" y="462609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数据存储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047731C-E947-40AE-A7B0-D8DDC1152B50}"/>
              </a:ext>
            </a:extLst>
          </p:cNvPr>
          <p:cNvSpPr/>
          <p:nvPr/>
        </p:nvSpPr>
        <p:spPr>
          <a:xfrm>
            <a:off x="10418802" y="36202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资源管理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3E9CAD5-EFBD-4C2D-9A33-81EC8117C073}"/>
              </a:ext>
            </a:extLst>
          </p:cNvPr>
          <p:cNvSpPr/>
          <p:nvPr/>
        </p:nvSpPr>
        <p:spPr>
          <a:xfrm>
            <a:off x="10418802" y="26042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计算框架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94DBF57-EE21-48AC-A77E-3E267A22BA5D}"/>
              </a:ext>
            </a:extLst>
          </p:cNvPr>
          <p:cNvSpPr/>
          <p:nvPr/>
        </p:nvSpPr>
        <p:spPr>
          <a:xfrm>
            <a:off x="10418802" y="15882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57B84FF-1C62-4A18-97F4-491C478F0C74}"/>
              </a:ext>
            </a:extLst>
          </p:cNvPr>
          <p:cNvSpPr/>
          <p:nvPr/>
        </p:nvSpPr>
        <p:spPr>
          <a:xfrm>
            <a:off x="10418802" y="521454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数据展示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32FF21-DC06-4221-BB19-9B00496A3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39" y="420897"/>
            <a:ext cx="1748796" cy="573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8981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EBAFB2-B0EC-46E5-AFE4-37C41450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640" y="73349"/>
            <a:ext cx="9784977" cy="1476414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AD17C3A-2C79-4DD3-B930-2417A7BA4C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5642" y="1744047"/>
            <a:ext cx="9795138" cy="14821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076E507-8166-4C19-ABF1-DADBDFC55D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640" y="3420447"/>
            <a:ext cx="9784977" cy="14833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57715D-ACA5-44D6-A853-5D84D5B0E3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641" y="5101564"/>
            <a:ext cx="9795139" cy="14821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9E99167-4076-433B-A521-C762A5656CAB}"/>
              </a:ext>
            </a:extLst>
          </p:cNvPr>
          <p:cNvSpPr/>
          <p:nvPr/>
        </p:nvSpPr>
        <p:spPr>
          <a:xfrm>
            <a:off x="2225040" y="761959"/>
            <a:ext cx="9530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是网站页面被点击的次数，如果同一个用户点击了10次，会生成10条日志，pv的值就是10。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A56057B-01F9-4027-B363-0753C1D81744}"/>
              </a:ext>
            </a:extLst>
          </p:cNvPr>
          <p:cNvSpPr/>
          <p:nvPr/>
        </p:nvSpPr>
        <p:spPr>
          <a:xfrm>
            <a:off x="2225040" y="2408399"/>
            <a:ext cx="953008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是统计日志中浏览器cookie的个数，如果一个用户使用chrome访问了3次，又用IE访问了3次，访问者数就是2次，因为不同浏览器之间的cookie是不共享的。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04BD4B6-EDB3-4B07-908F-2EFA63508392}"/>
              </a:ext>
            </a:extLst>
          </p:cNvPr>
          <p:cNvSpPr/>
          <p:nvPr/>
        </p:nvSpPr>
        <p:spPr>
          <a:xfrm>
            <a:off x="2225040" y="4212927"/>
            <a:ext cx="9530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跟访问者数类似，是对访客的ip数进行去重，同1个ip访问3次记做1次。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9794B3F-D723-4302-B6F5-1CDD7524F34C}"/>
              </a:ext>
            </a:extLst>
          </p:cNvPr>
          <p:cNvSpPr/>
          <p:nvPr/>
        </p:nvSpPr>
        <p:spPr>
          <a:xfrm>
            <a:off x="2225040" y="5893874"/>
            <a:ext cx="953008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是指访客的停留时间，同一cookie的会话按30分钟切分，最后一页按10秒计算。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85060E-684E-42EC-8D5C-C8CD99E17C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361" y="652634"/>
            <a:ext cx="1838619" cy="553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1225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5478444-DA30-4C3D-885E-271900D5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192" y="802641"/>
            <a:ext cx="9909279" cy="499872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982138-FD4D-466A-8603-B037D3675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60" y="813574"/>
            <a:ext cx="1659636" cy="499675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4B7CEF82-425B-48A5-B1FE-25ACA25DAA1F}"/>
              </a:ext>
            </a:extLst>
          </p:cNvPr>
          <p:cNvSpPr/>
          <p:nvPr/>
        </p:nvSpPr>
        <p:spPr>
          <a:xfrm>
            <a:off x="2895600" y="1828800"/>
            <a:ext cx="847344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离线计算框架的内容是Hive和MapReduce。 能用Hive的时候尽量使用Hive因为使用sql语句写程序比较简单，如果要计算的内容比较复杂，sql语句表达不出来，那就使用MapReduce，推荐Hive和Mapreduce结合使用。在这里前3个指标pv，uv，ip是可以用Hive实现的，最后一个访问时长用sql语句表达不出来，所以用MapReduce来实现。</a:t>
            </a:r>
          </a:p>
        </p:txBody>
      </p:sp>
    </p:spTree>
    <p:extLst>
      <p:ext uri="{BB962C8B-B14F-4D97-AF65-F5344CB8AC3E}">
        <p14:creationId xmlns:p14="http://schemas.microsoft.com/office/powerpoint/2010/main" val="14242971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C557DD5-E433-40E5-8783-E00924766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6395" y="853440"/>
            <a:ext cx="10111603" cy="510078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C7B7A5B-8ACF-4FD9-BBDF-685B283F0BD3}"/>
              </a:ext>
            </a:extLst>
          </p:cNvPr>
          <p:cNvSpPr/>
          <p:nvPr/>
        </p:nvSpPr>
        <p:spPr>
          <a:xfrm>
            <a:off x="2514519" y="1465084"/>
            <a:ext cx="897656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Hive和MapReduce是处理咱们的历史数据，而Storm是处理咱们实时产生的数据，行业里把MapReduce比喻成直梯，人上直梯需要等，把Storm比喻成滚梯，人实时来实时就走，一个MapReduce任务是有开始和结束的，而Storm任务开始运行后，如果不手工杀掉，是会一直运行下去的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428484-97CB-4780-91F4-D39A7A88376B}"/>
              </a:ext>
            </a:extLst>
          </p:cNvPr>
          <p:cNvSpPr/>
          <p:nvPr/>
        </p:nvSpPr>
        <p:spPr>
          <a:xfrm>
            <a:off x="2524679" y="3475196"/>
            <a:ext cx="89765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在这里Storm是实时读取Kafka里的数据，用的是storm.kafka.KafkaSpout，是开源集成的，而Kafka是和Flume结合使用，用的是org.apache.flume.sink.kafka.KafkaSink，也是开源集成的，所谓集成指的是，不需要开发写代码直接通过配置就可以使用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FACE50-252E-4D71-88CC-912386F294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515" y="956692"/>
            <a:ext cx="1625600" cy="489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91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CBEF1CA-63FF-4C4E-81F3-B342AC36DDA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06" y="1127129"/>
            <a:ext cx="6344274" cy="4703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616B52D-5890-4EB1-B8AE-1AF14EE68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3291" y="386081"/>
            <a:ext cx="4457929" cy="594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493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458</TotalTime>
  <Words>2008</Words>
  <Application>Microsoft Office PowerPoint</Application>
  <PresentationFormat>宽屏</PresentationFormat>
  <Paragraphs>154</Paragraphs>
  <Slides>42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9" baseType="lpstr">
      <vt:lpstr>等线</vt:lpstr>
      <vt:lpstr>等线 Light</vt:lpstr>
      <vt:lpstr>微软雅黑</vt:lpstr>
      <vt:lpstr>Arial</vt:lpstr>
      <vt:lpstr>Times New Roman</vt:lpstr>
      <vt:lpstr>Office 主题​​</vt:lpstr>
      <vt:lpstr>Equation.3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AnLei</dc:creator>
  <cp:lastModifiedBy>AnLei</cp:lastModifiedBy>
  <cp:revision>210</cp:revision>
  <dcterms:created xsi:type="dcterms:W3CDTF">2018-01-14T11:02:52Z</dcterms:created>
  <dcterms:modified xsi:type="dcterms:W3CDTF">2018-05-28T13:48:08Z</dcterms:modified>
</cp:coreProperties>
</file>